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4" r:id="rId8"/>
    <p:sldId id="263" r:id="rId9"/>
    <p:sldId id="265" r:id="rId10"/>
    <p:sldId id="266" r:id="rId11"/>
    <p:sldId id="267" r:id="rId12"/>
    <p:sldId id="268" r:id="rId13"/>
    <p:sldId id="272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990000"/>
    <a:srgbClr val="00FF00"/>
    <a:srgbClr val="CCFF66"/>
    <a:srgbClr val="FFFF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9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42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8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0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6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5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4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9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6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4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8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A3ADD-ED6B-488F-9CAC-66CD419673D1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0A075-01CB-4E40-BD5E-FE1C13BAC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6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68375"/>
            <a:ext cx="7772400" cy="14700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a-I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Titr" pitchFamily="2" charset="-78"/>
              </a:rPr>
              <a:t>در برخورد با زمان چه باید کرد؟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B Titr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38400"/>
            <a:ext cx="5715000" cy="43053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1787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نسبت انسانها و مقوله هدف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افراد بی هدف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واکنشی ( مجموعه ای از رفتارهای بریده بریده)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بی تفاوتها (تحت خواست سایرین)</a:t>
            </a:r>
          </a:p>
          <a:p>
            <a:pPr algn="r" rtl="1"/>
            <a:r>
              <a:rPr lang="fa-IR" dirty="0" smtClean="0">
                <a:solidFill>
                  <a:srgbClr val="00B050"/>
                </a:solidFill>
                <a:cs typeface="B Titr" pitchFamily="2" charset="-78"/>
              </a:rPr>
              <a:t>افراد با هدف</a:t>
            </a:r>
          </a:p>
          <a:p>
            <a:pPr algn="r" rtl="1"/>
            <a:r>
              <a:rPr lang="fa-IR" dirty="0" smtClean="0">
                <a:solidFill>
                  <a:srgbClr val="00B050"/>
                </a:solidFill>
                <a:cs typeface="B Titr" pitchFamily="2" charset="-78"/>
              </a:rPr>
              <a:t>دارای اهداف غیرشفاف(خیال پردازان)</a:t>
            </a:r>
          </a:p>
          <a:p>
            <a:pPr algn="r" rtl="1"/>
            <a:r>
              <a:rPr lang="fa-IR" dirty="0" smtClean="0">
                <a:solidFill>
                  <a:srgbClr val="00B050"/>
                </a:solidFill>
                <a:cs typeface="B Titr" pitchFamily="2" charset="-78"/>
              </a:rPr>
              <a:t>محقق کنندگان هدف</a:t>
            </a:r>
            <a:endParaRPr lang="en-US" dirty="0">
              <a:solidFill>
                <a:srgbClr val="00B05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6511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تعیین هدف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هدف غایی: قرب الهی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هدف نهایی: هدف اصلی در دنیا با توجه به استعداد. خود را در لحظه موت تصویر کنید.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هدف طولی و عرضی. </a:t>
            </a:r>
            <a:endParaRPr lang="fa-IR" dirty="0">
              <a:cs typeface="B Tit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این اهداف زمانی که هدف غایی فراموش شود در تعارض با هم هستند.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قاعده</a:t>
            </a:r>
            <a:r>
              <a:rPr lang="en-US" dirty="0" smtClean="0">
                <a:cs typeface="B Titr" pitchFamily="2" charset="-78"/>
              </a:rPr>
              <a:t> smart </a:t>
            </a:r>
            <a:r>
              <a:rPr lang="fa-IR" dirty="0" smtClean="0">
                <a:cs typeface="B Titr" pitchFamily="2" charset="-78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ماتریس </a:t>
            </a:r>
            <a:r>
              <a:rPr lang="en-US" dirty="0" err="1" smtClean="0">
                <a:cs typeface="B Titr" pitchFamily="2" charset="-78"/>
              </a:rPr>
              <a:t>swot</a:t>
            </a:r>
            <a:endParaRPr lang="en-US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957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 Titr" pitchFamily="2" charset="-78"/>
              </a:rPr>
              <a:t>برنامه ریزی روزانه و اولویت بندی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 rtl="1">
              <a:lnSpc>
                <a:spcPct val="200000"/>
              </a:lnSpc>
            </a:pPr>
            <a:r>
              <a:rPr lang="fa-I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  <a:t>کار مهم: کاری که انجام آن ما را به هدفمان می‌رساند. از حاصل ضرب تاثیر عمل در رشد شخصی و تاثیر عمل در تاثیر اجتماعی بدست می آید.</a:t>
            </a:r>
          </a:p>
          <a:p>
            <a:pPr algn="r" rtl="1">
              <a:lnSpc>
                <a:spcPct val="200000"/>
              </a:lnSpc>
            </a:pPr>
            <a:r>
              <a:rPr lang="fa-I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  <a:t>کارفوری: کاری که موعد انجام آن رسیده است.</a:t>
            </a:r>
          </a:p>
          <a:p>
            <a:pPr algn="r" rtl="1">
              <a:lnSpc>
                <a:spcPct val="200000"/>
              </a:lnSpc>
            </a:pPr>
            <a:r>
              <a:rPr lang="fa-I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  <a:t>اولویت = فوریت * اهمیت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2471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fa-I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cs typeface="B Titr" pitchFamily="2" charset="-78"/>
              </a:rPr>
              <a:t>نحوه استخراج اهمیت کار</a:t>
            </a:r>
            <a:endParaRPr lang="fa-IR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cs typeface="B Titr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046" y="1600200"/>
            <a:ext cx="6627908" cy="4525963"/>
          </a:xfrm>
        </p:spPr>
      </p:pic>
    </p:spTree>
    <p:extLst>
      <p:ext uri="{BB962C8B-B14F-4D97-AF65-F5344CB8AC3E}">
        <p14:creationId xmlns:p14="http://schemas.microsoft.com/office/powerpoint/2010/main" val="119471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a-I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Titr" pitchFamily="2" charset="-78"/>
              </a:rPr>
              <a:t>استخراج اولویت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B Titr" pitchFamily="2" charset="-78"/>
            </a:endParaRPr>
          </a:p>
        </p:txBody>
      </p:sp>
      <p:pic>
        <p:nvPicPr>
          <p:cNvPr id="4" name="Picture 2" descr="E:\دفتر کار\char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158" y="1600200"/>
            <a:ext cx="7091684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029200" y="3505200"/>
            <a:ext cx="280237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a-IR" sz="1600" b="1" cap="none" spc="0" dirty="0" smtClean="0">
                <a:ln/>
                <a:solidFill>
                  <a:schemeClr val="accent3"/>
                </a:solidFill>
                <a:effectLst/>
                <a:cs typeface="B Titr" pitchFamily="2" charset="-78"/>
              </a:rPr>
              <a:t>انجام بده و تا تمام نشده دست برندار</a:t>
            </a:r>
            <a:endParaRPr lang="en-US" sz="1600" b="1" cap="none" spc="0" dirty="0">
              <a:ln/>
              <a:solidFill>
                <a:schemeClr val="accent3"/>
              </a:solidFill>
              <a:effectLst/>
              <a:cs typeface="B Titr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378" y="3505200"/>
            <a:ext cx="222528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a-IR" sz="1600" b="1" cap="none" spc="0" dirty="0" smtClean="0">
                <a:ln/>
                <a:solidFill>
                  <a:srgbClr val="FFC000"/>
                </a:solidFill>
                <a:effectLst/>
                <a:cs typeface="B Titr" pitchFamily="2" charset="-78"/>
              </a:rPr>
              <a:t>مقاومت کن و به تعویق بینداز</a:t>
            </a:r>
            <a:endParaRPr lang="en-US" sz="1600" b="1" cap="none" spc="0" dirty="0">
              <a:ln/>
              <a:solidFill>
                <a:srgbClr val="FFC000"/>
              </a:solidFill>
              <a:effectLst/>
              <a:cs typeface="B Titr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16995" y="5334000"/>
            <a:ext cx="302679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a-IR" sz="1600" b="1" cap="none" spc="0" dirty="0" smtClean="0">
                <a:ln>
                  <a:solidFill>
                    <a:srgbClr val="00B050"/>
                  </a:solidFill>
                </a:ln>
                <a:solidFill>
                  <a:schemeClr val="accent3"/>
                </a:solidFill>
                <a:effectLst/>
                <a:cs typeface="B Titr" pitchFamily="2" charset="-78"/>
              </a:rPr>
              <a:t>بعد از فوریتها در بهترین زمان انجام بده</a:t>
            </a:r>
            <a:endParaRPr lang="en-US" sz="1600" b="1" cap="none" spc="0" dirty="0">
              <a:ln>
                <a:solidFill>
                  <a:srgbClr val="00B050"/>
                </a:solidFill>
              </a:ln>
              <a:solidFill>
                <a:schemeClr val="accent3"/>
              </a:solidFill>
              <a:effectLst/>
              <a:cs typeface="B Tit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378" y="5350877"/>
            <a:ext cx="219322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a-IR" sz="1600" b="1" cap="none" spc="0" dirty="0" smtClean="0">
                <a:ln/>
                <a:solidFill>
                  <a:srgbClr val="FF0000"/>
                </a:solidFill>
                <a:effectLst/>
                <a:cs typeface="B Titr" pitchFamily="2" charset="-78"/>
              </a:rPr>
              <a:t>بدون تردید انها را حذف کن</a:t>
            </a:r>
            <a:endParaRPr lang="en-US" sz="1600" b="1" cap="none" spc="0" dirty="0">
              <a:ln/>
              <a:solidFill>
                <a:srgbClr val="FF0000"/>
              </a:solidFill>
              <a:effectLst/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2913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B Titr" pitchFamily="2" charset="-78"/>
              </a:rPr>
              <a:t>چند اصل مهم</a:t>
            </a: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اصل پارتو (20-80)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اصل پارکینسون (کارهـا </a:t>
            </a:r>
            <a:r>
              <a:rPr lang="fa-IR" dirty="0">
                <a:cs typeface="B Titr" pitchFamily="2" charset="-78"/>
              </a:rPr>
              <a:t>بـه انـدازه ِ ای کـش پیـدا </a:t>
            </a:r>
            <a:r>
              <a:rPr lang="fa-IR" dirty="0" smtClean="0">
                <a:cs typeface="B Titr" pitchFamily="2" charset="-78"/>
              </a:rPr>
              <a:t>خواهنـد</a:t>
            </a:r>
            <a:r>
              <a:rPr lang="fa-IR" dirty="0">
                <a:cs typeface="B Titr" pitchFamily="2" charset="-78"/>
              </a:rPr>
              <a:t/>
            </a:r>
            <a:br>
              <a:rPr lang="fa-IR" dirty="0">
                <a:cs typeface="B Titr" pitchFamily="2" charset="-78"/>
              </a:rPr>
            </a:br>
            <a:r>
              <a:rPr lang="fa-IR" dirty="0">
                <a:cs typeface="B Titr" pitchFamily="2" charset="-78"/>
              </a:rPr>
              <a:t>کــرد تــا زمــان تخصیــص داده شــده بــه خــود را </a:t>
            </a:r>
            <a:r>
              <a:rPr lang="fa-IR" dirty="0" smtClean="0">
                <a:cs typeface="B Titr" pitchFamily="2" charset="-78"/>
              </a:rPr>
              <a:t>دربرگیرنــد) 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قورباغه ات را قورت بده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اوقات سوخته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تفاوت زمانی و مکانی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35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fa-IR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عوامل مخل درونی</a:t>
            </a:r>
            <a:endParaRPr lang="en-US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325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علل </a:t>
            </a:r>
            <a:r>
              <a:rPr lang="fa-IR" sz="5600" dirty="0">
                <a:cs typeface="B Titr" panose="00000700000000000000" pitchFamily="2" charset="-78"/>
              </a:rPr>
              <a:t>و اهمالکاری و کار امروز را به فردا </a:t>
            </a:r>
            <a:r>
              <a:rPr lang="fa-IR" sz="5600" dirty="0" smtClean="0">
                <a:cs typeface="B Titr" panose="00000700000000000000" pitchFamily="2" charset="-78"/>
              </a:rPr>
              <a:t>انداختن</a:t>
            </a: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عدم </a:t>
            </a:r>
            <a:r>
              <a:rPr lang="fa-IR" sz="5600" dirty="0" smtClean="0">
                <a:cs typeface="B Titr" panose="00000700000000000000" pitchFamily="2" charset="-78"/>
              </a:rPr>
              <a:t>اولویت</a:t>
            </a:r>
            <a:r>
              <a:rPr lang="en-US" sz="5600" dirty="0" smtClean="0">
                <a:cs typeface="B Titr" panose="00000700000000000000" pitchFamily="2" charset="-78"/>
              </a:rPr>
              <a:t> </a:t>
            </a:r>
            <a:r>
              <a:rPr lang="fa-IR" sz="5600" dirty="0" smtClean="0">
                <a:cs typeface="B Titr" panose="00000700000000000000" pitchFamily="2" charset="-78"/>
              </a:rPr>
              <a:t>بندی </a:t>
            </a:r>
            <a:r>
              <a:rPr lang="fa-IR" sz="5600" dirty="0">
                <a:cs typeface="B Titr" panose="00000700000000000000" pitchFamily="2" charset="-78"/>
              </a:rPr>
              <a:t>کارها و گذران وقت در کارهای غیر </a:t>
            </a:r>
            <a:r>
              <a:rPr lang="fa-IR" sz="5600" dirty="0" smtClean="0">
                <a:cs typeface="B Titr" panose="00000700000000000000" pitchFamily="2" charset="-78"/>
              </a:rPr>
              <a:t>مهم</a:t>
            </a: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بینظمی </a:t>
            </a:r>
            <a:r>
              <a:rPr lang="fa-IR" sz="5600" dirty="0">
                <a:cs typeface="B Titr" panose="00000700000000000000" pitchFamily="2" charset="-78"/>
              </a:rPr>
              <a:t>و </a:t>
            </a:r>
            <a:r>
              <a:rPr lang="fa-IR" sz="5600" dirty="0" smtClean="0">
                <a:cs typeface="B Titr" panose="00000700000000000000" pitchFamily="2" charset="-78"/>
              </a:rPr>
              <a:t>بی</a:t>
            </a:r>
            <a:r>
              <a:rPr lang="en-US" sz="5600" dirty="0" smtClean="0">
                <a:cs typeface="B Titr" panose="00000700000000000000" pitchFamily="2" charset="-78"/>
              </a:rPr>
              <a:t> </a:t>
            </a:r>
            <a:r>
              <a:rPr lang="fa-IR" sz="5600" dirty="0" smtClean="0">
                <a:cs typeface="B Titr" panose="00000700000000000000" pitchFamily="2" charset="-78"/>
              </a:rPr>
              <a:t>برنامگی</a:t>
            </a:r>
            <a:endParaRPr lang="fa-IR" sz="5600" dirty="0" smtClean="0">
              <a:cs typeface="B Titr" panose="00000700000000000000" pitchFamily="2" charset="-78"/>
            </a:endParaRP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نداشتن </a:t>
            </a:r>
            <a:r>
              <a:rPr lang="fa-IR" sz="5600" dirty="0">
                <a:cs typeface="B Titr" panose="00000700000000000000" pitchFamily="2" charset="-78"/>
              </a:rPr>
              <a:t>هدف </a:t>
            </a:r>
            <a:r>
              <a:rPr lang="fa-IR" sz="5600" dirty="0" smtClean="0">
                <a:cs typeface="B Titr" panose="00000700000000000000" pitchFamily="2" charset="-78"/>
              </a:rPr>
              <a:t>دقیق</a:t>
            </a: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ضعف </a:t>
            </a:r>
            <a:r>
              <a:rPr lang="fa-IR" sz="5600" dirty="0">
                <a:cs typeface="B Titr" panose="00000700000000000000" pitchFamily="2" charset="-78"/>
              </a:rPr>
              <a:t>در اراده و عدم اعتماد به </a:t>
            </a:r>
            <a:r>
              <a:rPr lang="fa-IR" sz="5600" dirty="0" smtClean="0">
                <a:cs typeface="B Titr" panose="00000700000000000000" pitchFamily="2" charset="-78"/>
              </a:rPr>
              <a:t>نفس</a:t>
            </a: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عدم </a:t>
            </a:r>
            <a:r>
              <a:rPr lang="fa-IR" sz="5600" dirty="0">
                <a:cs typeface="B Titr" panose="00000700000000000000" pitchFamily="2" charset="-78"/>
              </a:rPr>
              <a:t>تفویض امور جهت رشد </a:t>
            </a:r>
            <a:r>
              <a:rPr lang="fa-IR" sz="5600" dirty="0" smtClean="0">
                <a:cs typeface="B Titr" panose="00000700000000000000" pitchFamily="2" charset="-78"/>
              </a:rPr>
              <a:t>آنها</a:t>
            </a: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تعارفات </a:t>
            </a:r>
            <a:r>
              <a:rPr lang="fa-IR" sz="5600" dirty="0">
                <a:cs typeface="B Titr" panose="00000700000000000000" pitchFamily="2" charset="-78"/>
              </a:rPr>
              <a:t>بیجا، رودربایستی و در جای مورد نیاز نه </a:t>
            </a:r>
            <a:r>
              <a:rPr lang="fa-IR" sz="5600" dirty="0" smtClean="0">
                <a:cs typeface="B Titr" panose="00000700000000000000" pitchFamily="2" charset="-78"/>
              </a:rPr>
              <a:t>نگفتن</a:t>
            </a: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عادات </a:t>
            </a:r>
            <a:r>
              <a:rPr lang="fa-IR" sz="5600" dirty="0">
                <a:cs typeface="B Titr" panose="00000700000000000000" pitchFamily="2" charset="-78"/>
              </a:rPr>
              <a:t>اشتباه و </a:t>
            </a:r>
            <a:r>
              <a:rPr lang="fa-IR" sz="5600" dirty="0" smtClean="0">
                <a:cs typeface="B Titr" panose="00000700000000000000" pitchFamily="2" charset="-78"/>
              </a:rPr>
              <a:t>غلط</a:t>
            </a: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بی </a:t>
            </a:r>
            <a:r>
              <a:rPr lang="fa-IR" sz="5600" dirty="0">
                <a:cs typeface="B Titr" panose="00000700000000000000" pitchFamily="2" charset="-78"/>
              </a:rPr>
              <a:t>ّ توجهــی بــه آهنــگ تغییــرات انــرژی و نداشــتن اســتراحت کافــی و در زمــان</a:t>
            </a:r>
            <a:br>
              <a:rPr lang="fa-IR" sz="5600" dirty="0">
                <a:cs typeface="B Titr" panose="00000700000000000000" pitchFamily="2" charset="-78"/>
              </a:rPr>
            </a:br>
            <a:r>
              <a:rPr lang="fa-IR" sz="5600" dirty="0" smtClean="0">
                <a:cs typeface="B Titr" panose="00000700000000000000" pitchFamily="2" charset="-78"/>
              </a:rPr>
              <a:t>مناســب</a:t>
            </a:r>
            <a:endParaRPr lang="fa-IR" sz="5600" dirty="0">
              <a:cs typeface="B Titr" panose="00000700000000000000" pitchFamily="2" charset="-78"/>
            </a:endParaRP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کمالطلبی وسواسگونه</a:t>
            </a:r>
            <a:endParaRPr lang="fa-IR" sz="5600" dirty="0">
              <a:cs typeface="B Titr" panose="00000700000000000000" pitchFamily="2" charset="-78"/>
            </a:endParaRP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ضطراب </a:t>
            </a:r>
            <a:r>
              <a:rPr lang="fa-IR" sz="5600" dirty="0">
                <a:cs typeface="B Titr" panose="00000700000000000000" pitchFamily="2" charset="-78"/>
              </a:rPr>
              <a:t>و </a:t>
            </a:r>
            <a:r>
              <a:rPr lang="fa-IR" sz="5600" dirty="0" smtClean="0">
                <a:cs typeface="B Titr" panose="00000700000000000000" pitchFamily="2" charset="-78"/>
              </a:rPr>
              <a:t>استرس</a:t>
            </a: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دوستیهای افراطی</a:t>
            </a:r>
          </a:p>
          <a:p>
            <a:pPr algn="r" rtl="1">
              <a:lnSpc>
                <a:spcPct val="170000"/>
              </a:lnSpc>
            </a:pPr>
            <a:r>
              <a:rPr lang="fa-IR" sz="5600" dirty="0" smtClean="0">
                <a:cs typeface="B Titr" panose="00000700000000000000" pitchFamily="2" charset="-78"/>
              </a:rPr>
              <a:t>خواب </a:t>
            </a:r>
            <a:r>
              <a:rPr lang="fa-IR" sz="5600" dirty="0">
                <a:cs typeface="B Titr" panose="00000700000000000000" pitchFamily="2" charset="-78"/>
              </a:rPr>
              <a:t>و تغذیه نامناسب </a:t>
            </a:r>
            <a:r>
              <a:rPr lang="fa-IR" dirty="0"/>
              <a:t/>
            </a:r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89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عوامل مخل </a:t>
            </a:r>
            <a:r>
              <a:rPr lang="fa-IR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بیرونی</a:t>
            </a:r>
            <a:endParaRPr lang="fa-IR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anose="00000700000000000000" pitchFamily="2" charset="-78"/>
              </a:rPr>
              <a:t>شبکه های اجتماعی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anose="00000700000000000000" pitchFamily="2" charset="-78"/>
              </a:rPr>
              <a:t>خوابگاه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anose="00000700000000000000" pitchFamily="2" charset="-78"/>
              </a:rPr>
              <a:t>عدم مسئولیت پذیری هم خوابگاهی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anose="00000700000000000000" pitchFamily="2" charset="-78"/>
              </a:rPr>
              <a:t>شب نسینی بیش از حد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anose="00000700000000000000" pitchFamily="2" charset="-78"/>
              </a:rPr>
              <a:t>تلویزیون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anose="00000700000000000000" pitchFamily="2" charset="-78"/>
              </a:rPr>
              <a:t>تلفن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anose="00000700000000000000" pitchFamily="2" charset="-78"/>
              </a:rPr>
              <a:t>جلسات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anose="00000700000000000000" pitchFamily="2" charset="-78"/>
              </a:rPr>
              <a:t>مکان نامرتب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anose="00000700000000000000" pitchFamily="2" charset="-78"/>
              </a:rPr>
              <a:t>درخواستهای نابجا</a:t>
            </a:r>
          </a:p>
          <a:p>
            <a:pPr algn="r" rtl="1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4840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a-I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Titr" pitchFamily="2" charset="-78"/>
              </a:rPr>
              <a:t>بازار دنیا</a:t>
            </a:r>
            <a:endParaRPr lang="fa-I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در بازار برخی سود و برخی ضرر می کنند.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برخی با شتاب به اولین مشتری می فروشند.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در بازار دنیا چه چیزی را می فروشیم؟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Titr" pitchFamily="2" charset="-78"/>
              </a:rPr>
              <a:t> </a:t>
            </a:r>
            <a:r>
              <a:rPr lang="fa-IR" dirty="0" smtClean="0">
                <a:cs typeface="B Titr" pitchFamily="2" charset="-78"/>
              </a:rPr>
              <a:t>    - دارایی مشهود 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     - دارایی نامشهود</a:t>
            </a:r>
          </a:p>
          <a:p>
            <a:pPr algn="r" rtl="1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6715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a-I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Titr" pitchFamily="2" charset="-78"/>
              </a:rPr>
              <a:t>چند سوال به نظر ساده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برای طول روز چه برنامه ای دارید؟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در پایان روز چقدر احساس خسران دارید؟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چقدر دستخوش اتفاقات هستید؟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چندبار موفق شده ای کاری را در زمانش به اتمام برسانی؟</a:t>
            </a:r>
          </a:p>
          <a:p>
            <a:pPr algn="r" rtl="1">
              <a:lnSpc>
                <a:spcPct val="150000"/>
              </a:lnSpc>
            </a:pPr>
            <a:endParaRPr lang="fa-IR" dirty="0">
              <a:cs typeface="B Titr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dirty="0" smtClean="0">
              <a:cs typeface="B Titr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dirty="0" smtClean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991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rtl="1"/>
            <a:r>
              <a:rPr lang="fa-I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  <a:t>کمی زمان </a:t>
            </a:r>
            <a:r>
              <a:rPr lang="fa-I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  <a:t>را </a:t>
            </a:r>
            <a:r>
              <a:rPr lang="fa-I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  <a:t>بهتر بشناسیم 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r" rtl="1">
              <a:lnSpc>
                <a:spcPct val="160000"/>
              </a:lnSpc>
            </a:pPr>
            <a:r>
              <a:rPr lang="fa-IR" sz="3000" dirty="0" smtClean="0">
                <a:solidFill>
                  <a:srgbClr val="002060"/>
                </a:solidFill>
                <a:cs typeface="B Titr" pitchFamily="2" charset="-78"/>
              </a:rPr>
              <a:t>یک نعمت است اما عادی شده</a:t>
            </a:r>
          </a:p>
          <a:p>
            <a:pPr algn="r" rtl="1">
              <a:lnSpc>
                <a:spcPct val="160000"/>
              </a:lnSpc>
            </a:pPr>
            <a:r>
              <a:rPr lang="fa-IR" sz="3000" dirty="0" smtClean="0">
                <a:solidFill>
                  <a:srgbClr val="002060"/>
                </a:solidFill>
                <a:cs typeface="B Titr" pitchFamily="2" charset="-78"/>
              </a:rPr>
              <a:t>محدود است.</a:t>
            </a:r>
          </a:p>
          <a:p>
            <a:pPr algn="r" rtl="1">
              <a:lnSpc>
                <a:spcPct val="160000"/>
              </a:lnSpc>
            </a:pPr>
            <a:r>
              <a:rPr lang="fa-IR" sz="3000" dirty="0" smtClean="0">
                <a:solidFill>
                  <a:srgbClr val="002060"/>
                </a:solidFill>
                <a:cs typeface="B Titr" pitchFamily="2" charset="-78"/>
              </a:rPr>
              <a:t>ظرف تحقق تمام آثار بشری است.</a:t>
            </a:r>
          </a:p>
          <a:p>
            <a:pPr algn="r" rtl="1">
              <a:lnSpc>
                <a:spcPct val="160000"/>
              </a:lnSpc>
            </a:pPr>
            <a:r>
              <a:rPr lang="fa-IR" sz="3000" dirty="0" smtClean="0">
                <a:solidFill>
                  <a:srgbClr val="002060"/>
                </a:solidFill>
                <a:cs typeface="B Titr" pitchFamily="2" charset="-78"/>
              </a:rPr>
              <a:t>غیرقابل خرید و فروش</a:t>
            </a:r>
          </a:p>
          <a:p>
            <a:pPr algn="r" rtl="1">
              <a:lnSpc>
                <a:spcPct val="160000"/>
              </a:lnSpc>
            </a:pPr>
            <a:r>
              <a:rPr lang="fa-IR" sz="3000" dirty="0" smtClean="0">
                <a:solidFill>
                  <a:srgbClr val="002060"/>
                </a:solidFill>
                <a:cs typeface="B Titr" pitchFamily="2" charset="-78"/>
              </a:rPr>
              <a:t>در حال گذر و غیرقابل توقف است</a:t>
            </a:r>
          </a:p>
          <a:p>
            <a:pPr algn="r" rtl="1">
              <a:lnSpc>
                <a:spcPct val="160000"/>
              </a:lnSpc>
            </a:pPr>
            <a:r>
              <a:rPr lang="fa-IR" sz="3000" dirty="0" smtClean="0">
                <a:solidFill>
                  <a:srgbClr val="002060"/>
                </a:solidFill>
                <a:cs typeface="B Titr" pitchFamily="2" charset="-78"/>
              </a:rPr>
              <a:t>غیرقابل بازگشت </a:t>
            </a:r>
          </a:p>
          <a:p>
            <a:pPr algn="r" rtl="1">
              <a:lnSpc>
                <a:spcPct val="160000"/>
              </a:lnSpc>
            </a:pPr>
            <a:r>
              <a:rPr lang="fa-IR" sz="3000" dirty="0" smtClean="0">
                <a:solidFill>
                  <a:srgbClr val="002060"/>
                </a:solidFill>
                <a:cs typeface="B Titr" pitchFamily="2" charset="-78"/>
              </a:rPr>
              <a:t>جان=عمر=زمان</a:t>
            </a:r>
          </a:p>
          <a:p>
            <a:pPr algn="r" rtl="1">
              <a:lnSpc>
                <a:spcPct val="160000"/>
              </a:lnSpc>
            </a:pPr>
            <a:r>
              <a:rPr lang="fa-IR" sz="3000" dirty="0" smtClean="0">
                <a:solidFill>
                  <a:srgbClr val="002060"/>
                </a:solidFill>
                <a:effectLst/>
                <a:cs typeface="B Titr" pitchFamily="2" charset="-78"/>
              </a:rPr>
              <a:t>سپس از عمرت سؤال می‌کنند که در کدام راه صرف کردی؟</a:t>
            </a:r>
          </a:p>
          <a:p>
            <a:pPr algn="r" rtl="1">
              <a:lnSpc>
                <a:spcPct val="160000"/>
              </a:lnSpc>
            </a:pPr>
            <a:r>
              <a:rPr lang="fa-IR" sz="3000" dirty="0" smtClean="0">
                <a:solidFill>
                  <a:srgbClr val="002060"/>
                </a:solidFill>
                <a:cs typeface="B Titr" pitchFamily="2" charset="-78"/>
              </a:rPr>
              <a:t>دارای طول و عرض است.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0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B Titr" pitchFamily="2" charset="-78"/>
              </a:rPr>
              <a:t>فرصـت ویـژۀ جوانـی و ظـرف مکانـی چـون دانشـگاه</a:t>
            </a: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بهترین زمان برای رشد شخصی است.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فرصت دانشجویی برای رشد همه جانبه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سرعت بالای رشد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اساس انتخابهای بعدی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مسئولیت های کمتر نسبت به چند سال آتی</a:t>
            </a:r>
            <a:endParaRPr lang="en-US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1443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chemeClr val="accent5">
                    <a:lumMod val="40000"/>
                    <a:lumOff val="60000"/>
                  </a:schemeClr>
                </a:solidFill>
                <a:cs typeface="B Titr" pitchFamily="2" charset="-78"/>
              </a:rPr>
              <a:t>باورهای غلط در رابطه با مدیریت زمان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r" rtl="1">
              <a:lnSpc>
                <a:spcPct val="150000"/>
              </a:lnSpc>
            </a:pPr>
            <a:r>
              <a:rPr lang="fa-IR" dirty="0">
                <a:cs typeface="B Titr" pitchFamily="2" charset="-78"/>
              </a:rPr>
              <a:t>مدیریـت زمـان </a:t>
            </a:r>
            <a:r>
              <a:rPr lang="fa-IR" dirty="0" smtClean="0">
                <a:cs typeface="B Titr" pitchFamily="2" charset="-78"/>
              </a:rPr>
              <a:t>طول زندگی را زیاد می کند.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مدیریت زمان یک دانش است، یعنی دانستن آن کفایت می کند.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با مدیریت زمان می توان به همه کارها رسید.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یک برنامه خشک و غیرقابل انعطاف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بدون تغییر در خود و حذف عادات اشتباه هم کارآمد است.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ما با ذخیره زمان زندگی خود را می سازیم.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نحوه مصرف زمان اختیاری نیست.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من وقت کافی ندارم.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بدون حوصله و پشتکار می توان کنترل زمان را در دست گرفت.</a:t>
            </a:r>
            <a:endParaRPr lang="en-US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7207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Titr" pitchFamily="2" charset="-78"/>
              </a:rPr>
              <a:t>به سوالات زیر پاسخ دهید</a:t>
            </a:r>
            <a:endParaRPr lang="en-US" dirty="0">
              <a:solidFill>
                <a:schemeClr val="bg1">
                  <a:lumMod val="50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itchFamily="2" charset="-78"/>
              </a:rPr>
              <a:t>هفته قبل</a:t>
            </a:r>
            <a:r>
              <a:rPr lang="fa-IR" dirty="0">
                <a:cs typeface="B Titr" pitchFamily="2" charset="-78"/>
              </a:rPr>
              <a:t>، زمان خود را چگونه سپری </a:t>
            </a:r>
            <a:r>
              <a:rPr lang="fa-IR" dirty="0" smtClean="0">
                <a:cs typeface="B Titr" pitchFamily="2" charset="-78"/>
              </a:rPr>
              <a:t>کردید؟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itchFamily="2" charset="-78"/>
              </a:rPr>
              <a:t>به </a:t>
            </a:r>
            <a:r>
              <a:rPr lang="fa-IR" dirty="0">
                <a:cs typeface="B Titr" pitchFamily="2" charset="-78"/>
              </a:rPr>
              <a:t>چه اهدافی توانستید دست یابید؟</a:t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سرعت </a:t>
            </a:r>
            <a:r>
              <a:rPr lang="fa-IR" dirty="0">
                <a:cs typeface="B Titr" pitchFamily="2" charset="-78"/>
              </a:rPr>
              <a:t>حرکت شما به سمت اهداف ( میزان پیشرفت) مناسب بوده </a:t>
            </a:r>
            <a:r>
              <a:rPr lang="fa-IR" dirty="0" smtClean="0">
                <a:cs typeface="B Titr" pitchFamily="2" charset="-78"/>
              </a:rPr>
              <a:t>است؟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itchFamily="2" charset="-78"/>
              </a:rPr>
              <a:t>به </a:t>
            </a:r>
            <a:r>
              <a:rPr lang="fa-IR" dirty="0">
                <a:cs typeface="B Titr" pitchFamily="2" charset="-78"/>
              </a:rPr>
              <a:t>کدامیک از اهدافتان </a:t>
            </a:r>
            <a:r>
              <a:rPr lang="fa-IR" dirty="0" smtClean="0">
                <a:cs typeface="B Titr" pitchFamily="2" charset="-78"/>
              </a:rPr>
              <a:t>نرسیده اید؟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itchFamily="2" charset="-78"/>
              </a:rPr>
              <a:t>چندبــار </a:t>
            </a:r>
            <a:r>
              <a:rPr lang="fa-IR" dirty="0">
                <a:cs typeface="B Titr" pitchFamily="2" charset="-78"/>
              </a:rPr>
              <a:t>در حیــن </a:t>
            </a:r>
            <a:r>
              <a:rPr lang="fa-IR" dirty="0" smtClean="0">
                <a:cs typeface="B Titr" pitchFamily="2" charset="-78"/>
              </a:rPr>
              <a:t>فعالیــت برنامه ریــزی </a:t>
            </a:r>
            <a:r>
              <a:rPr lang="fa-IR" dirty="0" smtClean="0">
                <a:cs typeface="B Titr" pitchFamily="2" charset="-78"/>
              </a:rPr>
              <a:t>شــده</a:t>
            </a:r>
            <a:r>
              <a:rPr lang="en-US" dirty="0" smtClean="0">
                <a:cs typeface="B Titr" pitchFamily="2" charset="-78"/>
              </a:rPr>
              <a:t> </a:t>
            </a:r>
            <a:r>
              <a:rPr lang="fa-IR" dirty="0" smtClean="0">
                <a:cs typeface="B Titr" pitchFamily="2" charset="-78"/>
              </a:rPr>
              <a:t>ماننــد </a:t>
            </a:r>
            <a:r>
              <a:rPr lang="fa-IR" dirty="0">
                <a:cs typeface="B Titr" pitchFamily="2" charset="-78"/>
              </a:rPr>
              <a:t>درس، مطالعــه، تمرکــز، </a:t>
            </a:r>
            <a:r>
              <a:rPr lang="fa-IR" dirty="0" smtClean="0">
                <a:cs typeface="B Titr" pitchFamily="2" charset="-78"/>
              </a:rPr>
              <a:t>کار </a:t>
            </a:r>
            <a:r>
              <a:rPr lang="fa-IR" dirty="0">
                <a:cs typeface="B Titr" pitchFamily="2" charset="-78"/>
              </a:rPr>
              <a:t>تشــکیلاتی و،... </a:t>
            </a:r>
            <a:r>
              <a:rPr lang="fa-IR" dirty="0" smtClean="0">
                <a:cs typeface="B Titr" pitchFamily="2" charset="-78"/>
              </a:rPr>
              <a:t>فعّالیتتــان </a:t>
            </a:r>
            <a:r>
              <a:rPr lang="fa-IR" dirty="0">
                <a:cs typeface="B Titr" pitchFamily="2" charset="-78"/>
              </a:rPr>
              <a:t>قطــع شــد؟</a:t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هربار </a:t>
            </a:r>
            <a:r>
              <a:rPr lang="fa-IR" dirty="0">
                <a:cs typeface="B Titr" pitchFamily="2" charset="-78"/>
              </a:rPr>
              <a:t>چقدر طول کشید تا به همان تمرکز و </a:t>
            </a:r>
            <a:r>
              <a:rPr lang="fa-IR" dirty="0" smtClean="0">
                <a:cs typeface="B Titr" pitchFamily="2" charset="-78"/>
              </a:rPr>
              <a:t>تسلط </a:t>
            </a:r>
            <a:r>
              <a:rPr lang="fa-IR" dirty="0">
                <a:cs typeface="B Titr" pitchFamily="2" charset="-78"/>
              </a:rPr>
              <a:t>اولیه </a:t>
            </a:r>
            <a:r>
              <a:rPr lang="fa-IR" dirty="0" smtClean="0">
                <a:cs typeface="B Titr" pitchFamily="2" charset="-78"/>
              </a:rPr>
              <a:t>برسید؟</a:t>
            </a:r>
          </a:p>
          <a:p>
            <a:pPr algn="r" rtl="1">
              <a:lnSpc>
                <a:spcPct val="170000"/>
              </a:lnSpc>
            </a:pPr>
            <a:r>
              <a:rPr lang="fa-IR" dirty="0" smtClean="0">
                <a:cs typeface="B Titr" pitchFamily="2" charset="-78"/>
              </a:rPr>
              <a:t>عوامل </a:t>
            </a:r>
            <a:r>
              <a:rPr lang="fa-IR" dirty="0">
                <a:cs typeface="B Titr" pitchFamily="2" charset="-78"/>
              </a:rPr>
              <a:t>ناپیوستگی و گسیختگیهای </a:t>
            </a:r>
            <a:r>
              <a:rPr lang="fa-IR" dirty="0" smtClean="0">
                <a:cs typeface="B Titr" pitchFamily="2" charset="-78"/>
              </a:rPr>
              <a:t>برنامه تان </a:t>
            </a:r>
            <a:r>
              <a:rPr lang="fa-IR" dirty="0">
                <a:cs typeface="B Titr" pitchFamily="2" charset="-78"/>
              </a:rPr>
              <a:t>چه بوده است؟</a:t>
            </a:r>
            <a:endParaRPr lang="en-US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495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>
                <a:solidFill>
                  <a:srgbClr val="7030A0"/>
                </a:solidFill>
                <a:cs typeface="B Titr" pitchFamily="2" charset="-78"/>
              </a:rPr>
              <a:t>وضعیت فعلی من در برخورد با زمان چیست؟</a:t>
            </a:r>
            <a:endParaRPr lang="en-US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به نظرت به خواب،مکالمه تلفنی، شبکه های اجتماعی و اینترنت، تلویزیون، مطالعه، ورزش و ... چقدر وقت میذاری؟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بزرگنمایی ذهنی نحوه زندگی خودمان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ذهن رفتار نامطلوب ما را توجیه می کند.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شناخت قاتلین وقت که عادی شده اند.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قطعا برای پرکردنش وقت دارید.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Titr" pitchFamily="2" charset="-78"/>
              </a:rPr>
              <a:t>اگر روزی فراموش کردید دلسرد نشوید.</a:t>
            </a:r>
            <a:endParaRPr lang="en-US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3911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cs typeface="B Titr" pitchFamily="2" charset="-78"/>
              </a:rPr>
              <a:t>خود ارزیابی در زمینه مدیریت زمان</a:t>
            </a:r>
            <a:endParaRPr lang="en-US" dirty="0">
              <a:cs typeface="B Titr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649533"/>
              </p:ext>
            </p:extLst>
          </p:nvPr>
        </p:nvGraphicFramePr>
        <p:xfrm>
          <a:off x="457200" y="2362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هیچ وقت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به ندرت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بعضی اوقات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بیشتر اوقات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همیشه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831346"/>
              </p:ext>
            </p:extLst>
          </p:nvPr>
        </p:nvGraphicFramePr>
        <p:xfrm>
          <a:off x="1524000" y="43434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75-100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50-75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25-50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0-25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مطلوب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تلاش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کسب مهارت</a:t>
                      </a:r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کنترل ضعیف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901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558</TotalTime>
  <Words>670</Words>
  <Application>Microsoft Office PowerPoint</Application>
  <PresentationFormat>On-screen Show (4:3)</PresentationFormat>
  <Paragraphs>125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B Titr</vt:lpstr>
      <vt:lpstr>Calibri</vt:lpstr>
      <vt:lpstr>Office Theme</vt:lpstr>
      <vt:lpstr>در برخورد با زمان چه باید کرد؟</vt:lpstr>
      <vt:lpstr>بازار دنیا</vt:lpstr>
      <vt:lpstr>چند سوال به نظر ساده</vt:lpstr>
      <vt:lpstr>کمی زمان را بهتر بشناسیم </vt:lpstr>
      <vt:lpstr>فرصـت ویـژۀ جوانـی و ظـرف مکانـی چـون دانشـگاه</vt:lpstr>
      <vt:lpstr>باورهای غلط در رابطه با مدیریت زمان</vt:lpstr>
      <vt:lpstr>به سوالات زیر پاسخ دهید</vt:lpstr>
      <vt:lpstr>وضعیت فعلی من در برخورد با زمان چیست؟</vt:lpstr>
      <vt:lpstr>خود ارزیابی در زمینه مدیریت زمان</vt:lpstr>
      <vt:lpstr>نسبت انسانها و مقوله هدف</vt:lpstr>
      <vt:lpstr>تعیین هدف</vt:lpstr>
      <vt:lpstr>برنامه ریزی روزانه و اولویت بندی</vt:lpstr>
      <vt:lpstr>نحوه استخراج اهمیت کار</vt:lpstr>
      <vt:lpstr>استخراج اولویت</vt:lpstr>
      <vt:lpstr>چند اصل مهم</vt:lpstr>
      <vt:lpstr>عوامل مخل درونی</vt:lpstr>
      <vt:lpstr>عوامل مخل بیرونی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آداب</dc:creator>
  <cp:lastModifiedBy>Windows User</cp:lastModifiedBy>
  <cp:revision>27</cp:revision>
  <dcterms:created xsi:type="dcterms:W3CDTF">2017-09-04T13:49:13Z</dcterms:created>
  <dcterms:modified xsi:type="dcterms:W3CDTF">2018-05-28T17:50:20Z</dcterms:modified>
</cp:coreProperties>
</file>